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9"/>
  </p:notesMasterIdLst>
  <p:sldIdLst>
    <p:sldId id="256" r:id="rId2"/>
    <p:sldId id="493" r:id="rId3"/>
    <p:sldId id="501" r:id="rId4"/>
    <p:sldId id="495" r:id="rId5"/>
    <p:sldId id="499" r:id="rId6"/>
    <p:sldId id="497" r:id="rId7"/>
    <p:sldId id="264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73DEF-15A0-4FA7-A43A-D2E2AA33FE97}" type="doc">
      <dgm:prSet loTypeId="urn:microsoft.com/office/officeart/2011/layout/Circle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5BB3613-09A1-4C1D-AA8B-922EE9BD52B9}">
      <dgm:prSet phldrT="[Text]"/>
      <dgm:spPr/>
      <dgm:t>
        <a:bodyPr/>
        <a:lstStyle/>
        <a:p>
          <a:r>
            <a:rPr lang="en-US"/>
            <a:t>Application Opens</a:t>
          </a:r>
        </a:p>
        <a:p>
          <a:r>
            <a:rPr lang="en-US"/>
            <a:t>8/25/25</a:t>
          </a:r>
        </a:p>
      </dgm:t>
    </dgm:pt>
    <dgm:pt modelId="{FEDD1168-5A3D-4349-ACCF-F811E1375C3A}" type="parTrans" cxnId="{17304E50-031E-43A9-ACEB-FDCB9AED277D}">
      <dgm:prSet/>
      <dgm:spPr/>
      <dgm:t>
        <a:bodyPr/>
        <a:lstStyle/>
        <a:p>
          <a:endParaRPr lang="en-US"/>
        </a:p>
      </dgm:t>
    </dgm:pt>
    <dgm:pt modelId="{1BD06C59-1E57-4C75-92C4-7063FC7CA561}" type="sibTrans" cxnId="{17304E50-031E-43A9-ACEB-FDCB9AED277D}">
      <dgm:prSet/>
      <dgm:spPr/>
      <dgm:t>
        <a:bodyPr/>
        <a:lstStyle/>
        <a:p>
          <a:endParaRPr lang="en-US"/>
        </a:p>
      </dgm:t>
    </dgm:pt>
    <dgm:pt modelId="{D2AD81B6-5879-4901-9EA7-8D8913F65AF0}">
      <dgm:prSet phldrT="[Text]"/>
      <dgm:spPr/>
      <dgm:t>
        <a:bodyPr/>
        <a:lstStyle/>
        <a:p>
          <a:r>
            <a:rPr lang="en-US"/>
            <a:t>Deadline to Apply</a:t>
          </a:r>
        </a:p>
        <a:p>
          <a:r>
            <a:rPr lang="en-US"/>
            <a:t>9/19/25</a:t>
          </a:r>
        </a:p>
      </dgm:t>
    </dgm:pt>
    <dgm:pt modelId="{4601CD8E-6502-4675-9FE9-9B47A8BCA11A}" type="parTrans" cxnId="{D9A546E5-62C9-41FA-A506-8E90D7B8601D}">
      <dgm:prSet/>
      <dgm:spPr/>
      <dgm:t>
        <a:bodyPr/>
        <a:lstStyle/>
        <a:p>
          <a:endParaRPr lang="en-US"/>
        </a:p>
      </dgm:t>
    </dgm:pt>
    <dgm:pt modelId="{1C33A3E7-5A0E-478D-8850-69343F518A79}" type="sibTrans" cxnId="{D9A546E5-62C9-41FA-A506-8E90D7B8601D}">
      <dgm:prSet/>
      <dgm:spPr/>
      <dgm:t>
        <a:bodyPr/>
        <a:lstStyle/>
        <a:p>
          <a:endParaRPr lang="en-US"/>
        </a:p>
      </dgm:t>
    </dgm:pt>
    <dgm:pt modelId="{81E0F024-60BE-4D61-A522-CD8E7F7A242D}">
      <dgm:prSet phldrT="[Text]"/>
      <dgm:spPr/>
      <dgm:t>
        <a:bodyPr/>
        <a:lstStyle/>
        <a:p>
          <a:endParaRPr lang="en-US"/>
        </a:p>
        <a:p>
          <a:r>
            <a:rPr lang="en-US"/>
            <a:t>Application Review</a:t>
          </a:r>
        </a:p>
        <a:p>
          <a:r>
            <a:rPr lang="en-US"/>
            <a:t>October –December</a:t>
          </a:r>
        </a:p>
        <a:p>
          <a:endParaRPr lang="en-US"/>
        </a:p>
      </dgm:t>
    </dgm:pt>
    <dgm:pt modelId="{0938E46B-0283-416D-9B29-DA53905909F0}" type="parTrans" cxnId="{BE8340A5-4DDF-4FC9-A9DE-92F566BF01E6}">
      <dgm:prSet/>
      <dgm:spPr/>
      <dgm:t>
        <a:bodyPr/>
        <a:lstStyle/>
        <a:p>
          <a:endParaRPr lang="en-US"/>
        </a:p>
      </dgm:t>
    </dgm:pt>
    <dgm:pt modelId="{CA04DB1E-7EDD-4D46-92D7-56E30BF452F1}" type="sibTrans" cxnId="{BE8340A5-4DDF-4FC9-A9DE-92F566BF01E6}">
      <dgm:prSet/>
      <dgm:spPr/>
      <dgm:t>
        <a:bodyPr/>
        <a:lstStyle/>
        <a:p>
          <a:endParaRPr lang="en-US"/>
        </a:p>
      </dgm:t>
    </dgm:pt>
    <dgm:pt modelId="{CE216D42-4D50-4FB5-BF8C-085138D18E8C}">
      <dgm:prSet/>
      <dgm:spPr/>
      <dgm:t>
        <a:bodyPr/>
        <a:lstStyle/>
        <a:p>
          <a:r>
            <a:rPr lang="en-US"/>
            <a:t>Award Notification</a:t>
          </a:r>
        </a:p>
        <a:p>
          <a:r>
            <a:rPr lang="en-US"/>
            <a:t>December</a:t>
          </a:r>
        </a:p>
      </dgm:t>
    </dgm:pt>
    <dgm:pt modelId="{0E7EB3EA-4CDD-416C-B785-AD900650E613}" type="parTrans" cxnId="{6F548432-5977-44D5-A65F-81500E70E564}">
      <dgm:prSet/>
      <dgm:spPr/>
      <dgm:t>
        <a:bodyPr/>
        <a:lstStyle/>
        <a:p>
          <a:endParaRPr lang="en-US"/>
        </a:p>
      </dgm:t>
    </dgm:pt>
    <dgm:pt modelId="{62024599-D258-4C93-85F8-432F63828501}" type="sibTrans" cxnId="{6F548432-5977-44D5-A65F-81500E70E564}">
      <dgm:prSet/>
      <dgm:spPr/>
      <dgm:t>
        <a:bodyPr/>
        <a:lstStyle/>
        <a:p>
          <a:endParaRPr lang="en-US"/>
        </a:p>
      </dgm:t>
    </dgm:pt>
    <dgm:pt modelId="{755DF9D5-3F73-42EF-809B-ED96BC5F8977}">
      <dgm:prSet/>
      <dgm:spPr/>
      <dgm:t>
        <a:bodyPr/>
        <a:lstStyle/>
        <a:p>
          <a:r>
            <a:rPr lang="en-US"/>
            <a:t>Grant Period</a:t>
          </a:r>
        </a:p>
        <a:p>
          <a:r>
            <a:rPr lang="en-US"/>
            <a:t>January 2026-December 2026</a:t>
          </a:r>
        </a:p>
      </dgm:t>
    </dgm:pt>
    <dgm:pt modelId="{4C72891E-C127-4733-857E-6B6F58171DC1}" type="parTrans" cxnId="{DB49E3CA-9589-4BC7-B3FC-662CB83C49D6}">
      <dgm:prSet/>
      <dgm:spPr/>
      <dgm:t>
        <a:bodyPr/>
        <a:lstStyle/>
        <a:p>
          <a:endParaRPr lang="en-US"/>
        </a:p>
      </dgm:t>
    </dgm:pt>
    <dgm:pt modelId="{E874CEB0-F0B3-498D-BC36-58BE6ED7913D}" type="sibTrans" cxnId="{DB49E3CA-9589-4BC7-B3FC-662CB83C49D6}">
      <dgm:prSet/>
      <dgm:spPr/>
      <dgm:t>
        <a:bodyPr/>
        <a:lstStyle/>
        <a:p>
          <a:endParaRPr lang="en-US"/>
        </a:p>
      </dgm:t>
    </dgm:pt>
    <dgm:pt modelId="{B5CC9709-340B-4320-AB0E-0FF5E959CBFA}" type="pres">
      <dgm:prSet presAssocID="{DE473DEF-15A0-4FA7-A43A-D2E2AA33FE97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F860E9AB-71CD-41FD-B6D0-5EFD35409752}" type="pres">
      <dgm:prSet presAssocID="{755DF9D5-3F73-42EF-809B-ED96BC5F8977}" presName="Accent5" presStyleCnt="0"/>
      <dgm:spPr/>
    </dgm:pt>
    <dgm:pt modelId="{A90714CB-6C01-4545-89EB-2485273D06C6}" type="pres">
      <dgm:prSet presAssocID="{755DF9D5-3F73-42EF-809B-ED96BC5F8977}" presName="Accent" presStyleLbl="node1" presStyleIdx="0" presStyleCnt="5"/>
      <dgm:spPr/>
    </dgm:pt>
    <dgm:pt modelId="{AB9449D0-A98A-4F5B-A04E-62FAA3B285DC}" type="pres">
      <dgm:prSet presAssocID="{755DF9D5-3F73-42EF-809B-ED96BC5F8977}" presName="ParentBackground5" presStyleCnt="0"/>
      <dgm:spPr/>
    </dgm:pt>
    <dgm:pt modelId="{18AEAB91-7836-4752-B706-9E7971C1ECFE}" type="pres">
      <dgm:prSet presAssocID="{755DF9D5-3F73-42EF-809B-ED96BC5F8977}" presName="ParentBackground" presStyleLbl="fgAcc1" presStyleIdx="0" presStyleCnt="5"/>
      <dgm:spPr/>
    </dgm:pt>
    <dgm:pt modelId="{87E2D71F-4F46-4575-A3CF-7A38656F36D4}" type="pres">
      <dgm:prSet presAssocID="{755DF9D5-3F73-42EF-809B-ED96BC5F8977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DEC56A01-4B25-4521-8DEA-79BD550A5493}" type="pres">
      <dgm:prSet presAssocID="{CE216D42-4D50-4FB5-BF8C-085138D18E8C}" presName="Accent4" presStyleCnt="0"/>
      <dgm:spPr/>
    </dgm:pt>
    <dgm:pt modelId="{670553BA-8907-4283-82D5-EB087FA3CE12}" type="pres">
      <dgm:prSet presAssocID="{CE216D42-4D50-4FB5-BF8C-085138D18E8C}" presName="Accent" presStyleLbl="node1" presStyleIdx="1" presStyleCnt="5"/>
      <dgm:spPr/>
    </dgm:pt>
    <dgm:pt modelId="{325595DE-BE3F-4C4E-A77D-278EA6B8502F}" type="pres">
      <dgm:prSet presAssocID="{CE216D42-4D50-4FB5-BF8C-085138D18E8C}" presName="ParentBackground4" presStyleCnt="0"/>
      <dgm:spPr/>
    </dgm:pt>
    <dgm:pt modelId="{203DE954-9A0C-406B-AE89-A728A5CBADCB}" type="pres">
      <dgm:prSet presAssocID="{CE216D42-4D50-4FB5-BF8C-085138D18E8C}" presName="ParentBackground" presStyleLbl="fgAcc1" presStyleIdx="1" presStyleCnt="5"/>
      <dgm:spPr/>
    </dgm:pt>
    <dgm:pt modelId="{0F37F2E7-9D4D-4F86-9DCE-2B4ACF93D095}" type="pres">
      <dgm:prSet presAssocID="{CE216D42-4D50-4FB5-BF8C-085138D18E8C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9C5A0A6-47F5-47B2-947C-1C5F59418D1A}" type="pres">
      <dgm:prSet presAssocID="{81E0F024-60BE-4D61-A522-CD8E7F7A242D}" presName="Accent3" presStyleCnt="0"/>
      <dgm:spPr/>
    </dgm:pt>
    <dgm:pt modelId="{AA3ECDCF-E827-4F6B-8EEF-FAF881263B21}" type="pres">
      <dgm:prSet presAssocID="{81E0F024-60BE-4D61-A522-CD8E7F7A242D}" presName="Accent" presStyleLbl="node1" presStyleIdx="2" presStyleCnt="5"/>
      <dgm:spPr/>
    </dgm:pt>
    <dgm:pt modelId="{0FC0E34F-62B3-4A5A-A193-9285F978F645}" type="pres">
      <dgm:prSet presAssocID="{81E0F024-60BE-4D61-A522-CD8E7F7A242D}" presName="ParentBackground3" presStyleCnt="0"/>
      <dgm:spPr/>
    </dgm:pt>
    <dgm:pt modelId="{76F8F2E1-4D9C-4F62-8FD8-20BDACB3F944}" type="pres">
      <dgm:prSet presAssocID="{81E0F024-60BE-4D61-A522-CD8E7F7A242D}" presName="ParentBackground" presStyleLbl="fgAcc1" presStyleIdx="2" presStyleCnt="5"/>
      <dgm:spPr/>
    </dgm:pt>
    <dgm:pt modelId="{8428A1F2-C8C4-48A4-84E7-D634EE4A6E74}" type="pres">
      <dgm:prSet presAssocID="{81E0F024-60BE-4D61-A522-CD8E7F7A242D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4F9CB27-00E8-4451-872D-3A4588521EBD}" type="pres">
      <dgm:prSet presAssocID="{D2AD81B6-5879-4901-9EA7-8D8913F65AF0}" presName="Accent2" presStyleCnt="0"/>
      <dgm:spPr/>
    </dgm:pt>
    <dgm:pt modelId="{9DDD30EF-6E07-4267-AC5F-29E90312036F}" type="pres">
      <dgm:prSet presAssocID="{D2AD81B6-5879-4901-9EA7-8D8913F65AF0}" presName="Accent" presStyleLbl="node1" presStyleIdx="3" presStyleCnt="5"/>
      <dgm:spPr/>
    </dgm:pt>
    <dgm:pt modelId="{4ED6B190-F83D-49F2-B038-A473AE24ECCC}" type="pres">
      <dgm:prSet presAssocID="{D2AD81B6-5879-4901-9EA7-8D8913F65AF0}" presName="ParentBackground2" presStyleCnt="0"/>
      <dgm:spPr/>
    </dgm:pt>
    <dgm:pt modelId="{D652628A-81BB-45B7-AA67-D01D23D401EA}" type="pres">
      <dgm:prSet presAssocID="{D2AD81B6-5879-4901-9EA7-8D8913F65AF0}" presName="ParentBackground" presStyleLbl="fgAcc1" presStyleIdx="3" presStyleCnt="5"/>
      <dgm:spPr/>
    </dgm:pt>
    <dgm:pt modelId="{D46ED9E9-3662-4F1E-9565-9CA0657F43FB}" type="pres">
      <dgm:prSet presAssocID="{D2AD81B6-5879-4901-9EA7-8D8913F65AF0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B9FF1D8-649C-4C29-AE89-44C6738EB947}" type="pres">
      <dgm:prSet presAssocID="{C5BB3613-09A1-4C1D-AA8B-922EE9BD52B9}" presName="Accent1" presStyleCnt="0"/>
      <dgm:spPr/>
    </dgm:pt>
    <dgm:pt modelId="{A0DB451A-2EAB-4900-BECA-2C7EC2970650}" type="pres">
      <dgm:prSet presAssocID="{C5BB3613-09A1-4C1D-AA8B-922EE9BD52B9}" presName="Accent" presStyleLbl="node1" presStyleIdx="4" presStyleCnt="5"/>
      <dgm:spPr/>
    </dgm:pt>
    <dgm:pt modelId="{BF3F903E-780F-4D74-9A31-5C845C279DAC}" type="pres">
      <dgm:prSet presAssocID="{C5BB3613-09A1-4C1D-AA8B-922EE9BD52B9}" presName="ParentBackground1" presStyleCnt="0"/>
      <dgm:spPr/>
    </dgm:pt>
    <dgm:pt modelId="{DF39DC68-AA2B-406A-90BF-DD7F6C835E0F}" type="pres">
      <dgm:prSet presAssocID="{C5BB3613-09A1-4C1D-AA8B-922EE9BD52B9}" presName="ParentBackground" presStyleLbl="fgAcc1" presStyleIdx="4" presStyleCnt="5" custLinFactNeighborX="-954" custLinFactNeighborY="-1432"/>
      <dgm:spPr/>
    </dgm:pt>
    <dgm:pt modelId="{53DFC6FB-B556-4BC7-92DB-D4772A30F374}" type="pres">
      <dgm:prSet presAssocID="{C5BB3613-09A1-4C1D-AA8B-922EE9BD52B9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141FA708-FEB0-4962-BE0F-E49AB893AABE}" type="presOf" srcId="{755DF9D5-3F73-42EF-809B-ED96BC5F8977}" destId="{18AEAB91-7836-4752-B706-9E7971C1ECFE}" srcOrd="0" destOrd="0" presId="urn:microsoft.com/office/officeart/2011/layout/CircleProcess"/>
    <dgm:cxn modelId="{17BD0D28-4E02-44DC-952B-D2D246EE57BF}" type="presOf" srcId="{CE216D42-4D50-4FB5-BF8C-085138D18E8C}" destId="{0F37F2E7-9D4D-4F86-9DCE-2B4ACF93D095}" srcOrd="1" destOrd="0" presId="urn:microsoft.com/office/officeart/2011/layout/CircleProcess"/>
    <dgm:cxn modelId="{6F548432-5977-44D5-A65F-81500E70E564}" srcId="{DE473DEF-15A0-4FA7-A43A-D2E2AA33FE97}" destId="{CE216D42-4D50-4FB5-BF8C-085138D18E8C}" srcOrd="3" destOrd="0" parTransId="{0E7EB3EA-4CDD-416C-B785-AD900650E613}" sibTransId="{62024599-D258-4C93-85F8-432F63828501}"/>
    <dgm:cxn modelId="{51497D5F-538B-44A0-8906-9C2DAF48AC21}" type="presOf" srcId="{D2AD81B6-5879-4901-9EA7-8D8913F65AF0}" destId="{D652628A-81BB-45B7-AA67-D01D23D401EA}" srcOrd="0" destOrd="0" presId="urn:microsoft.com/office/officeart/2011/layout/CircleProcess"/>
    <dgm:cxn modelId="{26FF3743-8F7C-4DF5-80AD-2BB1D696A074}" type="presOf" srcId="{D2AD81B6-5879-4901-9EA7-8D8913F65AF0}" destId="{D46ED9E9-3662-4F1E-9565-9CA0657F43FB}" srcOrd="1" destOrd="0" presId="urn:microsoft.com/office/officeart/2011/layout/CircleProcess"/>
    <dgm:cxn modelId="{17304E50-031E-43A9-ACEB-FDCB9AED277D}" srcId="{DE473DEF-15A0-4FA7-A43A-D2E2AA33FE97}" destId="{C5BB3613-09A1-4C1D-AA8B-922EE9BD52B9}" srcOrd="0" destOrd="0" parTransId="{FEDD1168-5A3D-4349-ACCF-F811E1375C3A}" sibTransId="{1BD06C59-1E57-4C75-92C4-7063FC7CA561}"/>
    <dgm:cxn modelId="{C87A177B-F65D-4FD9-B120-1E379C1010E3}" type="presOf" srcId="{DE473DEF-15A0-4FA7-A43A-D2E2AA33FE97}" destId="{B5CC9709-340B-4320-AB0E-0FF5E959CBFA}" srcOrd="0" destOrd="0" presId="urn:microsoft.com/office/officeart/2011/layout/CircleProcess"/>
    <dgm:cxn modelId="{FF1B4B81-4545-482A-9AFB-11D18690A0A5}" type="presOf" srcId="{81E0F024-60BE-4D61-A522-CD8E7F7A242D}" destId="{76F8F2E1-4D9C-4F62-8FD8-20BDACB3F944}" srcOrd="0" destOrd="0" presId="urn:microsoft.com/office/officeart/2011/layout/CircleProcess"/>
    <dgm:cxn modelId="{5E8EC99B-D4CB-4252-B33D-F75DAD28E609}" type="presOf" srcId="{C5BB3613-09A1-4C1D-AA8B-922EE9BD52B9}" destId="{DF39DC68-AA2B-406A-90BF-DD7F6C835E0F}" srcOrd="0" destOrd="0" presId="urn:microsoft.com/office/officeart/2011/layout/CircleProcess"/>
    <dgm:cxn modelId="{0C5731A5-465F-46A9-A701-49D107AF40A2}" type="presOf" srcId="{755DF9D5-3F73-42EF-809B-ED96BC5F8977}" destId="{87E2D71F-4F46-4575-A3CF-7A38656F36D4}" srcOrd="1" destOrd="0" presId="urn:microsoft.com/office/officeart/2011/layout/CircleProcess"/>
    <dgm:cxn modelId="{BE8340A5-4DDF-4FC9-A9DE-92F566BF01E6}" srcId="{DE473DEF-15A0-4FA7-A43A-D2E2AA33FE97}" destId="{81E0F024-60BE-4D61-A522-CD8E7F7A242D}" srcOrd="2" destOrd="0" parTransId="{0938E46B-0283-416D-9B29-DA53905909F0}" sibTransId="{CA04DB1E-7EDD-4D46-92D7-56E30BF452F1}"/>
    <dgm:cxn modelId="{93012BCA-D559-4762-BCE2-77F08946F17E}" type="presOf" srcId="{C5BB3613-09A1-4C1D-AA8B-922EE9BD52B9}" destId="{53DFC6FB-B556-4BC7-92DB-D4772A30F374}" srcOrd="1" destOrd="0" presId="urn:microsoft.com/office/officeart/2011/layout/CircleProcess"/>
    <dgm:cxn modelId="{DB49E3CA-9589-4BC7-B3FC-662CB83C49D6}" srcId="{DE473DEF-15A0-4FA7-A43A-D2E2AA33FE97}" destId="{755DF9D5-3F73-42EF-809B-ED96BC5F8977}" srcOrd="4" destOrd="0" parTransId="{4C72891E-C127-4733-857E-6B6F58171DC1}" sibTransId="{E874CEB0-F0B3-498D-BC36-58BE6ED7913D}"/>
    <dgm:cxn modelId="{BF0F15D2-FB2C-4599-BE14-1110FCEB48C7}" type="presOf" srcId="{81E0F024-60BE-4D61-A522-CD8E7F7A242D}" destId="{8428A1F2-C8C4-48A4-84E7-D634EE4A6E74}" srcOrd="1" destOrd="0" presId="urn:microsoft.com/office/officeart/2011/layout/CircleProcess"/>
    <dgm:cxn modelId="{D9A546E5-62C9-41FA-A506-8E90D7B8601D}" srcId="{DE473DEF-15A0-4FA7-A43A-D2E2AA33FE97}" destId="{D2AD81B6-5879-4901-9EA7-8D8913F65AF0}" srcOrd="1" destOrd="0" parTransId="{4601CD8E-6502-4675-9FE9-9B47A8BCA11A}" sibTransId="{1C33A3E7-5A0E-478D-8850-69343F518A79}"/>
    <dgm:cxn modelId="{2B5DF9F1-2B22-473E-B2A4-B86F0468A34F}" type="presOf" srcId="{CE216D42-4D50-4FB5-BF8C-085138D18E8C}" destId="{203DE954-9A0C-406B-AE89-A728A5CBADCB}" srcOrd="0" destOrd="0" presId="urn:microsoft.com/office/officeart/2011/layout/CircleProcess"/>
    <dgm:cxn modelId="{118D9963-9DDC-466F-9CC2-A8354AE3B4D4}" type="presParOf" srcId="{B5CC9709-340B-4320-AB0E-0FF5E959CBFA}" destId="{F860E9AB-71CD-41FD-B6D0-5EFD35409752}" srcOrd="0" destOrd="0" presId="urn:microsoft.com/office/officeart/2011/layout/CircleProcess"/>
    <dgm:cxn modelId="{F413EBCF-BA90-40C4-90B3-0A7D2ED47399}" type="presParOf" srcId="{F860E9AB-71CD-41FD-B6D0-5EFD35409752}" destId="{A90714CB-6C01-4545-89EB-2485273D06C6}" srcOrd="0" destOrd="0" presId="urn:microsoft.com/office/officeart/2011/layout/CircleProcess"/>
    <dgm:cxn modelId="{8D1AE37F-40D4-430E-9A9D-4314C1BA1A47}" type="presParOf" srcId="{B5CC9709-340B-4320-AB0E-0FF5E959CBFA}" destId="{AB9449D0-A98A-4F5B-A04E-62FAA3B285DC}" srcOrd="1" destOrd="0" presId="urn:microsoft.com/office/officeart/2011/layout/CircleProcess"/>
    <dgm:cxn modelId="{5EDBE65B-855A-47B5-8E00-C1F70EFE7A06}" type="presParOf" srcId="{AB9449D0-A98A-4F5B-A04E-62FAA3B285DC}" destId="{18AEAB91-7836-4752-B706-9E7971C1ECFE}" srcOrd="0" destOrd="0" presId="urn:microsoft.com/office/officeart/2011/layout/CircleProcess"/>
    <dgm:cxn modelId="{2A1846EC-D011-4984-BAAC-4742DB734C9D}" type="presParOf" srcId="{B5CC9709-340B-4320-AB0E-0FF5E959CBFA}" destId="{87E2D71F-4F46-4575-A3CF-7A38656F36D4}" srcOrd="2" destOrd="0" presId="urn:microsoft.com/office/officeart/2011/layout/CircleProcess"/>
    <dgm:cxn modelId="{87D6AEE0-EA75-49A5-A6BE-B6BFD62C1B62}" type="presParOf" srcId="{B5CC9709-340B-4320-AB0E-0FF5E959CBFA}" destId="{DEC56A01-4B25-4521-8DEA-79BD550A5493}" srcOrd="3" destOrd="0" presId="urn:microsoft.com/office/officeart/2011/layout/CircleProcess"/>
    <dgm:cxn modelId="{75333E2D-B6AC-4C2F-B6B7-5B240B2CCBCA}" type="presParOf" srcId="{DEC56A01-4B25-4521-8DEA-79BD550A5493}" destId="{670553BA-8907-4283-82D5-EB087FA3CE12}" srcOrd="0" destOrd="0" presId="urn:microsoft.com/office/officeart/2011/layout/CircleProcess"/>
    <dgm:cxn modelId="{B8CD26C6-5CE7-4100-99CD-9A29E722EF8B}" type="presParOf" srcId="{B5CC9709-340B-4320-AB0E-0FF5E959CBFA}" destId="{325595DE-BE3F-4C4E-A77D-278EA6B8502F}" srcOrd="4" destOrd="0" presId="urn:microsoft.com/office/officeart/2011/layout/CircleProcess"/>
    <dgm:cxn modelId="{83470AE5-1F12-48B3-A950-40BD912D3183}" type="presParOf" srcId="{325595DE-BE3F-4C4E-A77D-278EA6B8502F}" destId="{203DE954-9A0C-406B-AE89-A728A5CBADCB}" srcOrd="0" destOrd="0" presId="urn:microsoft.com/office/officeart/2011/layout/CircleProcess"/>
    <dgm:cxn modelId="{CECF1EB5-81AE-41D6-B9AF-202CE2DB36A1}" type="presParOf" srcId="{B5CC9709-340B-4320-AB0E-0FF5E959CBFA}" destId="{0F37F2E7-9D4D-4F86-9DCE-2B4ACF93D095}" srcOrd="5" destOrd="0" presId="urn:microsoft.com/office/officeart/2011/layout/CircleProcess"/>
    <dgm:cxn modelId="{1AF9AC45-7F89-4913-9F6E-927EC3171005}" type="presParOf" srcId="{B5CC9709-340B-4320-AB0E-0FF5E959CBFA}" destId="{99C5A0A6-47F5-47B2-947C-1C5F59418D1A}" srcOrd="6" destOrd="0" presId="urn:microsoft.com/office/officeart/2011/layout/CircleProcess"/>
    <dgm:cxn modelId="{6282914A-57F4-4898-BFD0-87DA9B039C2C}" type="presParOf" srcId="{99C5A0A6-47F5-47B2-947C-1C5F59418D1A}" destId="{AA3ECDCF-E827-4F6B-8EEF-FAF881263B21}" srcOrd="0" destOrd="0" presId="urn:microsoft.com/office/officeart/2011/layout/CircleProcess"/>
    <dgm:cxn modelId="{9FB851E0-6419-488C-ADC5-496B4917CDAC}" type="presParOf" srcId="{B5CC9709-340B-4320-AB0E-0FF5E959CBFA}" destId="{0FC0E34F-62B3-4A5A-A193-9285F978F645}" srcOrd="7" destOrd="0" presId="urn:microsoft.com/office/officeart/2011/layout/CircleProcess"/>
    <dgm:cxn modelId="{C0794868-E6FC-44B3-9C86-8F02E158A5FB}" type="presParOf" srcId="{0FC0E34F-62B3-4A5A-A193-9285F978F645}" destId="{76F8F2E1-4D9C-4F62-8FD8-20BDACB3F944}" srcOrd="0" destOrd="0" presId="urn:microsoft.com/office/officeart/2011/layout/CircleProcess"/>
    <dgm:cxn modelId="{162C9A02-A196-41E1-8A6B-153CB7BDB69D}" type="presParOf" srcId="{B5CC9709-340B-4320-AB0E-0FF5E959CBFA}" destId="{8428A1F2-C8C4-48A4-84E7-D634EE4A6E74}" srcOrd="8" destOrd="0" presId="urn:microsoft.com/office/officeart/2011/layout/CircleProcess"/>
    <dgm:cxn modelId="{B15F93D4-11FA-4077-BFC7-A9664AB4307B}" type="presParOf" srcId="{B5CC9709-340B-4320-AB0E-0FF5E959CBFA}" destId="{54F9CB27-00E8-4451-872D-3A4588521EBD}" srcOrd="9" destOrd="0" presId="urn:microsoft.com/office/officeart/2011/layout/CircleProcess"/>
    <dgm:cxn modelId="{77D0CC77-F807-43C2-B987-49C6154EFDD3}" type="presParOf" srcId="{54F9CB27-00E8-4451-872D-3A4588521EBD}" destId="{9DDD30EF-6E07-4267-AC5F-29E90312036F}" srcOrd="0" destOrd="0" presId="urn:microsoft.com/office/officeart/2011/layout/CircleProcess"/>
    <dgm:cxn modelId="{C8ADDBB5-204F-4CF2-BFEC-24F6BF36D703}" type="presParOf" srcId="{B5CC9709-340B-4320-AB0E-0FF5E959CBFA}" destId="{4ED6B190-F83D-49F2-B038-A473AE24ECCC}" srcOrd="10" destOrd="0" presId="urn:microsoft.com/office/officeart/2011/layout/CircleProcess"/>
    <dgm:cxn modelId="{61848861-B32F-46CC-B251-00266D484AAC}" type="presParOf" srcId="{4ED6B190-F83D-49F2-B038-A473AE24ECCC}" destId="{D652628A-81BB-45B7-AA67-D01D23D401EA}" srcOrd="0" destOrd="0" presId="urn:microsoft.com/office/officeart/2011/layout/CircleProcess"/>
    <dgm:cxn modelId="{ED05456D-0DAA-4397-B61F-052A816BCB89}" type="presParOf" srcId="{B5CC9709-340B-4320-AB0E-0FF5E959CBFA}" destId="{D46ED9E9-3662-4F1E-9565-9CA0657F43FB}" srcOrd="11" destOrd="0" presId="urn:microsoft.com/office/officeart/2011/layout/CircleProcess"/>
    <dgm:cxn modelId="{AE82D64F-89E1-4376-B565-E068EFB86CB6}" type="presParOf" srcId="{B5CC9709-340B-4320-AB0E-0FF5E959CBFA}" destId="{9B9FF1D8-649C-4C29-AE89-44C6738EB947}" srcOrd="12" destOrd="0" presId="urn:microsoft.com/office/officeart/2011/layout/CircleProcess"/>
    <dgm:cxn modelId="{2D55C662-4FA5-4B7B-918B-1EB6505C5C1B}" type="presParOf" srcId="{9B9FF1D8-649C-4C29-AE89-44C6738EB947}" destId="{A0DB451A-2EAB-4900-BECA-2C7EC2970650}" srcOrd="0" destOrd="0" presId="urn:microsoft.com/office/officeart/2011/layout/CircleProcess"/>
    <dgm:cxn modelId="{164B4459-EA2F-4087-9F54-5F2BA1B47394}" type="presParOf" srcId="{B5CC9709-340B-4320-AB0E-0FF5E959CBFA}" destId="{BF3F903E-780F-4D74-9A31-5C845C279DAC}" srcOrd="13" destOrd="0" presId="urn:microsoft.com/office/officeart/2011/layout/CircleProcess"/>
    <dgm:cxn modelId="{CB86C071-6340-47AE-8E98-BC04CEFEF6CF}" type="presParOf" srcId="{BF3F903E-780F-4D74-9A31-5C845C279DAC}" destId="{DF39DC68-AA2B-406A-90BF-DD7F6C835E0F}" srcOrd="0" destOrd="0" presId="urn:microsoft.com/office/officeart/2011/layout/CircleProcess"/>
    <dgm:cxn modelId="{DDF59B2F-2280-480F-8162-B4CBEC1BFD6F}" type="presParOf" srcId="{B5CC9709-340B-4320-AB0E-0FF5E959CBFA}" destId="{53DFC6FB-B556-4BC7-92DB-D4772A30F374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0714CB-6C01-4545-89EB-2485273D06C6}">
      <dsp:nvSpPr>
        <dsp:cNvPr id="0" name=""/>
        <dsp:cNvSpPr/>
      </dsp:nvSpPr>
      <dsp:spPr>
        <a:xfrm>
          <a:off x="8492883" y="1382298"/>
          <a:ext cx="1936515" cy="193683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8AEAB91-7836-4752-B706-9E7971C1ECFE}">
      <dsp:nvSpPr>
        <dsp:cNvPr id="0" name=""/>
        <dsp:cNvSpPr/>
      </dsp:nvSpPr>
      <dsp:spPr>
        <a:xfrm>
          <a:off x="8556781" y="1446870"/>
          <a:ext cx="1807689" cy="180768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Grant Period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January 2026-December 2026</a:t>
          </a:r>
        </a:p>
      </dsp:txBody>
      <dsp:txXfrm>
        <a:off x="8815464" y="1705160"/>
        <a:ext cx="1291353" cy="1291108"/>
      </dsp:txXfrm>
    </dsp:sp>
    <dsp:sp modelId="{670553BA-8907-4283-82D5-EB087FA3CE12}">
      <dsp:nvSpPr>
        <dsp:cNvPr id="0" name=""/>
        <dsp:cNvSpPr/>
      </dsp:nvSpPr>
      <dsp:spPr>
        <a:xfrm rot="2700000">
          <a:off x="6490520" y="1382398"/>
          <a:ext cx="1936291" cy="193629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3DE954-9A0C-406B-AE89-A728A5CBADCB}">
      <dsp:nvSpPr>
        <dsp:cNvPr id="0" name=""/>
        <dsp:cNvSpPr/>
      </dsp:nvSpPr>
      <dsp:spPr>
        <a:xfrm>
          <a:off x="6556368" y="1446870"/>
          <a:ext cx="1807689" cy="180768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Award Notification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December</a:t>
          </a:r>
        </a:p>
      </dsp:txBody>
      <dsp:txXfrm>
        <a:off x="6814020" y="1705160"/>
        <a:ext cx="1291353" cy="1291108"/>
      </dsp:txXfrm>
    </dsp:sp>
    <dsp:sp modelId="{AA3ECDCF-E827-4F6B-8EEF-FAF881263B21}">
      <dsp:nvSpPr>
        <dsp:cNvPr id="0" name=""/>
        <dsp:cNvSpPr/>
      </dsp:nvSpPr>
      <dsp:spPr>
        <a:xfrm rot="2700000">
          <a:off x="4490107" y="1382398"/>
          <a:ext cx="1936291" cy="193629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6F8F2E1-4D9C-4F62-8FD8-20BDACB3F944}">
      <dsp:nvSpPr>
        <dsp:cNvPr id="0" name=""/>
        <dsp:cNvSpPr/>
      </dsp:nvSpPr>
      <dsp:spPr>
        <a:xfrm>
          <a:off x="4554924" y="1446870"/>
          <a:ext cx="1807689" cy="180768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Application Review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October –December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4812576" y="1705160"/>
        <a:ext cx="1291353" cy="1291108"/>
      </dsp:txXfrm>
    </dsp:sp>
    <dsp:sp modelId="{9DDD30EF-6E07-4267-AC5F-29E90312036F}">
      <dsp:nvSpPr>
        <dsp:cNvPr id="0" name=""/>
        <dsp:cNvSpPr/>
      </dsp:nvSpPr>
      <dsp:spPr>
        <a:xfrm rot="2700000">
          <a:off x="2488664" y="1382398"/>
          <a:ext cx="1936291" cy="193629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652628A-81BB-45B7-AA67-D01D23D401EA}">
      <dsp:nvSpPr>
        <dsp:cNvPr id="0" name=""/>
        <dsp:cNvSpPr/>
      </dsp:nvSpPr>
      <dsp:spPr>
        <a:xfrm>
          <a:off x="2553480" y="1446870"/>
          <a:ext cx="1807689" cy="180768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Deadline to Apply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9/19/25</a:t>
          </a:r>
        </a:p>
      </dsp:txBody>
      <dsp:txXfrm>
        <a:off x="2812163" y="1705160"/>
        <a:ext cx="1291353" cy="1291108"/>
      </dsp:txXfrm>
    </dsp:sp>
    <dsp:sp modelId="{A0DB451A-2EAB-4900-BECA-2C7EC2970650}">
      <dsp:nvSpPr>
        <dsp:cNvPr id="0" name=""/>
        <dsp:cNvSpPr/>
      </dsp:nvSpPr>
      <dsp:spPr>
        <a:xfrm rot="2700000">
          <a:off x="487220" y="1382398"/>
          <a:ext cx="1936291" cy="1936291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F39DC68-AA2B-406A-90BF-DD7F6C835E0F}">
      <dsp:nvSpPr>
        <dsp:cNvPr id="0" name=""/>
        <dsp:cNvSpPr/>
      </dsp:nvSpPr>
      <dsp:spPr>
        <a:xfrm>
          <a:off x="534791" y="1420984"/>
          <a:ext cx="1807689" cy="180768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Application Opens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8/25/25</a:t>
          </a:r>
        </a:p>
      </dsp:txBody>
      <dsp:txXfrm>
        <a:off x="793474" y="1679274"/>
        <a:ext cx="1291353" cy="1291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68093E-10FC-A94F-8118-C7E66635B28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2EB597-7260-CB42-AC04-0B97A6869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EB597-7260-CB42-AC04-0B97A6869B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65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BF6EA3A-A46D-564C-B578-537D9A425FC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4C28F-86DE-464A-B715-4F3975BB9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3620" y="1274763"/>
            <a:ext cx="7764379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67ADD-BE48-304E-875C-5C283C626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3620" y="3754438"/>
            <a:ext cx="776437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E0B1EBA-AAA2-C441-88F9-9F2720A33D6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9441782" y="5824512"/>
            <a:ext cx="2325403" cy="728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37575C-F71E-7745-B3DA-8DDE4F83FB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B37B20-CE8A-BD4A-AA1B-38C9E4A226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9441782" y="5824512"/>
            <a:ext cx="2325403" cy="72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6324BC-BBA1-7247-9365-322383AE99E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FB2499-674C-7749-B9F1-B522B9DD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A0FA-AE62-6442-AA60-5DCF6938C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09ECCC-A5FA-A440-BD0B-54A1F2E3503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C7AB31-9D14-904A-8236-729D129AC2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5D3D5A6-A153-A942-B497-EF3C26BA2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9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F46592E-D522-D446-B8C4-6C3FE2F3638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F7241A-DA09-7E43-9FAF-8C2BA6DB9BC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52CCBD-529F-E640-84AF-13567AFE91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E64359-868D-B146-AE69-25CBE8B619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63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B9F1837-87CE-2F49-8292-0120F19891D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A1D5EE-35BB-0542-8ABF-E9A0C529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0FA02-F493-4F41-BAA2-A6DC89199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73664-D592-1247-8582-5A406393B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17A073-5968-B44C-A33F-9ADF19A4779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E8CB62A-EC1B-174F-85D1-78E01F8BE2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3F1D83-8466-D849-9CA2-66D61AF848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2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93AA0D-2A76-B044-AB77-F711AE5804D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7F3C50-30E0-F243-89C7-855A7222C94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BD8989-C59A-8440-95D8-A8332504F4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1B88AD-FA81-024F-8A14-D72878E539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38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7769444-B04F-274A-B5F3-2D4DBFC4A32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C4CFEA-3DD4-7949-A48A-DA6018AA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09A8D-6C65-E944-B994-3B627BAC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7F1F55-E03B-FB48-A716-CF76815B11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880" t="17614" r="11776" b="17985"/>
          <a:stretch/>
        </p:blipFill>
        <p:spPr>
          <a:xfrm>
            <a:off x="10246995" y="6141745"/>
            <a:ext cx="1803722" cy="6419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10499D-4AA0-F842-BC22-B9D2A042D2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1A6116-D786-1F40-B170-FBF5F7A857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880" t="17614" r="11776" b="17985"/>
          <a:stretch/>
        </p:blipFill>
        <p:spPr>
          <a:xfrm>
            <a:off x="10246995" y="6141745"/>
            <a:ext cx="1803722" cy="64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53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CBA5DDB-4380-C048-AEE5-E7639385094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FB2499-674C-7749-B9F1-B522B9DD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A0FA-AE62-6442-AA60-5DCF6938C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60595-EFCC-CE4E-A17B-E0DC7F98AB2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9315DB-85D5-444F-B4E9-B8546F1124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E75138-7CB8-CB4B-8C89-85B875EE3E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48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704FA3-E963-E349-82E5-0A4BE2C043E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A79DFA-E8BA-C046-B9E6-E6A2CFF30FE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7E6C47D-776D-CF44-8EAD-7F4506AB26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44E7A12-98B2-0E40-825C-593119E812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841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6CDD6FA-2C27-824E-96A5-8BFCF1B36B7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A1D5EE-35BB-0542-8ABF-E9A0C529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0FA02-F493-4F41-BAA2-A6DC89199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73664-D592-1247-8582-5A406393B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209E37-723C-5C44-9DA3-96EE3E7C6B6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FD1A4D-D9C4-6149-A368-B2F2A6332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CE4881-E5FC-D445-8E43-AF105CB0E74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535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46D405-97CA-E34D-8C61-BA32E377642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596EAA-A3A2-4B4A-AE24-D8A35CBAADD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E61213-B6B0-994E-941B-A4FC5086AD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C8AB73-CED5-6844-8F6C-6F233BD9A9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848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0D94DE-EBDE-B94B-B1C6-CC6C4E2DD21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C4CFEA-3DD4-7949-A48A-DA6018AA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09A8D-6C65-E944-B994-3B627BAC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7B7053-4879-F842-90BF-73BD55FA00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774" t="17953" r="11795" b="22203"/>
          <a:stretch/>
        </p:blipFill>
        <p:spPr>
          <a:xfrm>
            <a:off x="10276171" y="6147814"/>
            <a:ext cx="1770669" cy="5924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04F2F5-6018-784D-AA1D-531D45F2CC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F36F95C-CA4D-8642-9D4B-E87E437CC9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774" t="17953" r="11795" b="22203"/>
          <a:stretch/>
        </p:blipFill>
        <p:spPr>
          <a:xfrm>
            <a:off x="10276171" y="6147814"/>
            <a:ext cx="1770669" cy="59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51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0CDD70A-0F6F-D747-A8CD-48EAC0F0354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84C28F-86DE-464A-B715-4F3975BB9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3620" y="1274763"/>
            <a:ext cx="7764379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67ADD-BE48-304E-875C-5C283C626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3620" y="3754438"/>
            <a:ext cx="776437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F064121-CD4A-8440-8EC7-2142FC5D075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584" y="5502275"/>
            <a:ext cx="3080416" cy="13507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665782-A73C-A044-88E6-1B521F57FE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829D62-A097-7D4C-9633-2A1EC4C694A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584" y="5502275"/>
            <a:ext cx="3080416" cy="135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43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F5D6EC-E561-614F-8039-54946471A8B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FB2499-674C-7749-B9F1-B522B9DD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A0FA-AE62-6442-AA60-5DCF6938C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266BF3-C5EF-2B4A-81FF-8334180F3CC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2CACAE-DBFA-6E47-AD94-BF3EDE4B4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F00BC4-7113-2148-B384-181741CD46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974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47D5FCC-FC8C-AD47-990E-3A27661F226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0EB36F-405E-6746-AAB8-EF604BD5449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6A1647-D330-564C-AA15-73ECED613B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3EBD645-2069-604B-B7B3-401C03C601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28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E09598F-5B7C-CC4E-A4FD-D260F79283E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A1D5EE-35BB-0542-8ABF-E9A0C529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0FA02-F493-4F41-BAA2-A6DC89199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73664-D592-1247-8582-5A406393B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16322F-F9B5-A64A-B918-5F3CAEE029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156BD5-C7A1-6D4C-BE5F-01ABD7B373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B4CBB9-30FA-0A4A-92DB-9E407285ED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81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31273A-2582-3F44-ACFB-80312E3657F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C59D7B-0A5C-5E41-8E65-E159C2063DE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5276E4-AEA1-1743-89BA-F5BC69B134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3FEEED-55DA-7740-85D0-2E580880B5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526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5424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EE48663-2B0D-1044-BD7A-F5B78F6D54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836F48-989F-B944-A629-9FC2BBE8C2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87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24682B5-575A-7846-BDD4-C7A8F53A76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32EFFC-57D7-7842-8CBC-F01E989D91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584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F46592E-D522-D446-B8C4-6C3FE2F36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9F7241A-DA09-7E43-9FAF-8C2BA6DB9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201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93AA0D-2A76-B044-AB77-F711AE580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7F3C50-30E0-F243-89C7-855A7222C9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3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704FA3-E963-E349-82E5-0A4BE2C043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A79DFA-E8BA-C046-B9E6-E6A2CFF30F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2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16709C0-8C53-3B4E-AB90-E7BDBE68EAE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C4CFEA-3DD4-7949-A48A-DA6018AA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09A8D-6C65-E944-B994-3B627BAC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95A6777-1D38-CB47-8BDD-0262E23F8A6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880" t="17614" r="11776" b="17985"/>
          <a:stretch/>
        </p:blipFill>
        <p:spPr>
          <a:xfrm>
            <a:off x="10246995" y="6141745"/>
            <a:ext cx="1803722" cy="6419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3F5468-87C1-8C46-A176-D3D46B41CB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56DFA2-BD16-604D-8F6E-590D78E45A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880" t="17614" r="11776" b="17985"/>
          <a:stretch/>
        </p:blipFill>
        <p:spPr>
          <a:xfrm>
            <a:off x="10246995" y="6141745"/>
            <a:ext cx="1803722" cy="64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5770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46D405-97CA-E34D-8C61-BA32E37764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596EAA-A3A2-4B4A-AE24-D8A35CBAAD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4293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47D5FCC-FC8C-AD47-990E-3A27661F2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0EB36F-405E-6746-AAB8-EF604BD544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729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(light 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931273A-2582-3F44-ACFB-80312E3657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C59D7B-0A5C-5E41-8E65-E159C2063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9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BB321B-232B-5742-B404-EF9241E33A7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C4CFEA-3DD4-7949-A48A-DA6018AA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09A8D-6C65-E944-B994-3B627BAC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AD4FA6D-10E7-8E4F-8117-A248ED09CA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F5149C2-C3CA-6A47-A419-45FF584CB8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572577-96DA-904D-91ED-2BAC7D467D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99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53A31D7-0815-3E47-B1D0-84BB875EFFD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FB2499-674C-7749-B9F1-B522B9DD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CA0FA-AE62-6442-AA60-5DCF6938C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38892B-6389-534B-B46D-9979E9E0C05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E2EE27-CEBC-5E46-9D00-9647BF2770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4982F2-3246-A74C-AF50-DF96935A07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4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EE48663-2B0D-1044-BD7A-F5B78F6D548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13511-8FED-4A49-8EF4-428393F1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8B26F-910C-324B-AC22-930DEC1EE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5874"/>
            <a:ext cx="5181600" cy="4701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03F7868-8990-5048-8F3D-CAA4DDFD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836F48-989F-B944-A629-9FC2BBE8C29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612219-C92C-F244-AD6F-D5B0040370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9C1300-5F91-504A-BAD2-8527DD3674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7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0CF074B-F2D2-D74F-B9B6-B5CB47EEDBC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A1D5EE-35BB-0542-8ABF-E9A0C529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0FA02-F493-4F41-BAA2-A6DC89199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73664-D592-1247-8582-5A406393B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4AC546-EBD8-9748-9BEB-A320223F1A4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FE122D-ECF1-C449-B636-4AC2EF3875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7B483A6-88F3-854D-8DB7-9E10D9D8B6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80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24682B5-575A-7846-BDD4-C7A8F53A765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828FA8-00B6-A54B-9794-B728F100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32EFFC-57D7-7842-8CBC-F01E989D91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2EF3BB-219E-694C-81E7-4E58C41CD2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8646C5-0F54-5648-8A3D-412583CFA9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783" t="23714" r="13862" b="22439"/>
          <a:stretch/>
        </p:blipFill>
        <p:spPr>
          <a:xfrm>
            <a:off x="10299032" y="6207417"/>
            <a:ext cx="1700463" cy="53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54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2CEE38-C796-2641-AE26-C62908D081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C4CFEA-3DD4-7949-A48A-DA6018AA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09A8D-6C65-E944-B994-3B627BAC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3C54CAE-727F-DC49-9375-1E168FC5AD2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774" t="17953" r="11795" b="22203"/>
          <a:stretch/>
        </p:blipFill>
        <p:spPr>
          <a:xfrm>
            <a:off x="10276171" y="6147814"/>
            <a:ext cx="1770669" cy="59241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441C888-E29A-C345-A615-B823A607EE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3F1950-4874-4C4D-9744-6244596018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774" t="17953" r="11795" b="22203"/>
          <a:stretch/>
        </p:blipFill>
        <p:spPr>
          <a:xfrm>
            <a:off x="10276171" y="6147814"/>
            <a:ext cx="1770669" cy="59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9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D453B-8845-1B4C-9D94-B4AFFAFC5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05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9C1F9-8C36-2D49-83D0-30CD65A1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75874"/>
            <a:ext cx="10515600" cy="4701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6842-D20D-744A-A018-182256D5E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E9788-4B4E-9A40-BA92-F9DBEC8AE7E9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11417-7933-3942-9694-DEA6C0A72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3B613-BA10-2D40-8F52-BFF1D5876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225CB-DFEB-C549-9176-5F50C236F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7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652" r:id="rId25"/>
    <p:sldLayoutId id="2147483654" r:id="rId26"/>
    <p:sldLayoutId id="2147483660" r:id="rId27"/>
    <p:sldLayoutId id="2147483662" r:id="rId28"/>
    <p:sldLayoutId id="2147483665" r:id="rId29"/>
    <p:sldLayoutId id="2147483667" r:id="rId30"/>
    <p:sldLayoutId id="2147483670" r:id="rId31"/>
    <p:sldLayoutId id="2147483672" r:id="rId3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256EF-1C04-794A-BEF0-6EE80568F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60" y="2289842"/>
            <a:ext cx="10357260" cy="2852737"/>
          </a:xfrm>
        </p:spPr>
        <p:txBody>
          <a:bodyPr anchor="b">
            <a:normAutofit/>
          </a:bodyPr>
          <a:lstStyle/>
          <a:p>
            <a:r>
              <a:rPr lang="en-US" sz="5100" dirty="0"/>
              <a:t>Capacity Building Support Grant</a:t>
            </a:r>
            <a:br>
              <a:rPr lang="en-US" sz="5100" dirty="0"/>
            </a:br>
            <a:r>
              <a:rPr lang="en-US" sz="5100" dirty="0"/>
              <a:t>September 10, 2025</a:t>
            </a:r>
            <a:br>
              <a:rPr lang="en-US" sz="5100" dirty="0"/>
            </a:b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154850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278AA-7493-01DA-66A6-DC77D484E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48" y="556591"/>
            <a:ext cx="11407597" cy="1422721"/>
          </a:xfrm>
        </p:spPr>
        <p:txBody>
          <a:bodyPr>
            <a:noAutofit/>
          </a:bodyPr>
          <a:lstStyle/>
          <a:p>
            <a:r>
              <a:rPr lang="en-US" altLang="en-US" sz="4000" dirty="0">
                <a:latin typeface="Arial" panose="020B0604020202020204"/>
                <a:ea typeface="ＭＳ Ｐゴシック" charset="0"/>
              </a:rPr>
              <a:t>The Opportunity: Capacity Building Support Grant</a:t>
            </a:r>
            <a:br>
              <a:rPr lang="en-US" altLang="en-US" sz="2800" dirty="0"/>
            </a:b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672BBD-933D-90F1-4558-B3176191B2F3}"/>
              </a:ext>
            </a:extLst>
          </p:cNvPr>
          <p:cNvSpPr txBox="1"/>
          <p:nvPr/>
        </p:nvSpPr>
        <p:spPr>
          <a:xfrm>
            <a:off x="363631" y="2239275"/>
            <a:ext cx="6316791" cy="440120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000" dirty="0"/>
              <a:t>This capacity building grant will support strategically aligned community-based organizations primarily serving the Greensboro area.</a:t>
            </a:r>
          </a:p>
          <a:p>
            <a:endParaRPr lang="en-US" sz="2000" dirty="0"/>
          </a:p>
          <a:p>
            <a:r>
              <a:rPr lang="en-US" sz="2000" dirty="0"/>
              <a:t>We want to partner with organizations working to address systemic health inequities by impacting the social and environmental factors that drive health equity in the following priority areas: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Healthy food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Safe and healthy housing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Economic mobility</a:t>
            </a:r>
          </a:p>
          <a:p>
            <a:endParaRPr lang="en-US" sz="2000" dirty="0"/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FCC56595-CE3B-BE15-BF82-CC0F961C3EB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4505" y="1406302"/>
            <a:ext cx="4715983" cy="467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6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 anchor="ctr">
            <a:normAutofit/>
          </a:bodyPr>
          <a:lstStyle/>
          <a:p>
            <a:r>
              <a:t>Capacity Building: What It Is vs. What It Is Not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000871"/>
              </p:ext>
            </p:extLst>
          </p:nvPr>
        </p:nvGraphicFramePr>
        <p:xfrm>
          <a:off x="840277" y="1475874"/>
          <a:ext cx="10511448" cy="4701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2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954">
                <a:tc>
                  <a:txBody>
                    <a:bodyPr/>
                    <a:lstStyle/>
                    <a:p>
                      <a:r>
                        <a:rPr lang="en-US" sz="1500" b="1">
                          <a:solidFill>
                            <a:srgbClr val="FFFFFF"/>
                          </a:solidFill>
                        </a:rPr>
                        <a:t>Focus Area</a:t>
                      </a:r>
                    </a:p>
                  </a:txBody>
                  <a:tcPr marL="114104" marR="114104" marT="57052" marB="57052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>
                          <a:solidFill>
                            <a:srgbClr val="FFFFFF"/>
                          </a:solidFill>
                        </a:rPr>
                        <a:t>Capacity Building Is</a:t>
                      </a:r>
                    </a:p>
                  </a:txBody>
                  <a:tcPr marL="114104" marR="114104" marT="57052" marB="57052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>
                          <a:solidFill>
                            <a:srgbClr val="FFFFFF"/>
                          </a:solidFill>
                        </a:rPr>
                        <a:t>Capacity Building Is Not</a:t>
                      </a:r>
                    </a:p>
                  </a:txBody>
                  <a:tcPr marL="114104" marR="114104" marT="57052" marB="57052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Leadership Development &amp; Staff Training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Ongoing investment in leadership pipelines, coaching, and skill-building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One-off trainings without follow-up or integration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Advocacy &amp; Policy Engagement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Building infrastructure and strategy for sustained policy influence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Short-term advocacy without long-term capacity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Internal Operations (Finance, Legal, HR, IT)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Strengthening systems and internal knowledge for efficiency and compliance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Outsourcing tasks without internal improvements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Strategic Planning &amp; Goal Setting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Facilitating long-term vision, alignment, and measurable goals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Creating plans that are not implemented or revisited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Research, Evaluation &amp; Learning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Developing tools for continuous learning and data-informed decisions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Collecting data only for funder compliance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Brand, Messaging &amp; Communications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Enhancing identity and storytelling to build visibility and support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Promoting a single event without broader strategy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163">
                <a:tc>
                  <a:txBody>
                    <a:bodyPr/>
                    <a:lstStyle/>
                    <a:p>
                      <a:r>
                        <a:rPr lang="en-US" sz="1500"/>
                        <a:t>Partnerships &amp; Collaboration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Building strategic, mission-aligned relationships and shared frameworks</a:t>
                      </a:r>
                    </a:p>
                  </a:txBody>
                  <a:tcPr marL="114104" marR="114104" marT="57052" marB="57052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Attending events without cultivating long-term partnerships</a:t>
                      </a:r>
                    </a:p>
                  </a:txBody>
                  <a:tcPr marL="114104" marR="114104" marT="57052" marB="570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</a:t>
            </a:r>
            <a:r>
              <a:rPr lang="en-US"/>
              <a:t>Should </a:t>
            </a:r>
            <a:r>
              <a:t>Apply?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Capacity building support is intended for partners whose work can be strengthened and sustained, enabling them to scale their efforts to influence systems-level change and amplify their overall impact.</a:t>
            </a:r>
          </a:p>
          <a:p>
            <a:r>
              <a:rPr dirty="0"/>
              <a:t>Open to nonprofits, community-based organizations, coalitions, and other </a:t>
            </a:r>
            <a:r>
              <a:rPr lang="en-US" dirty="0"/>
              <a:t>community </a:t>
            </a:r>
            <a:r>
              <a:rPr dirty="0"/>
              <a:t>groups in Greensboro.</a:t>
            </a:r>
          </a:p>
          <a:p>
            <a:r>
              <a:rPr lang="en-US" dirty="0"/>
              <a:t>Small-to-mid-sized organizations </a:t>
            </a:r>
            <a:r>
              <a:rPr lang="en-US" b="1" i="1" dirty="0"/>
              <a:t>($500,000 or less)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FEBB0DF-7D3C-6236-7D05-1B9364743E8E}"/>
              </a:ext>
            </a:extLst>
          </p:cNvPr>
          <p:cNvSpPr txBox="1">
            <a:spLocks/>
          </p:cNvSpPr>
          <p:nvPr/>
        </p:nvSpPr>
        <p:spPr>
          <a:xfrm>
            <a:off x="838200" y="649704"/>
            <a:ext cx="10515600" cy="745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fontAlgn="auto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Timeline of Application Process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9AEDCE3-CC67-7C8D-8D71-9D666EA03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61242"/>
              </p:ext>
            </p:extLst>
          </p:nvPr>
        </p:nvGraphicFramePr>
        <p:xfrm>
          <a:off x="838200" y="1475874"/>
          <a:ext cx="10515600" cy="470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363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Anticipated Grant Amounts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9799"/>
            <a:ext cx="10515600" cy="30294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t>Grant awards range: $0 - $20,000</a:t>
            </a:r>
          </a:p>
          <a:p>
            <a:r>
              <a:t>Based on scope and need of proposal</a:t>
            </a:r>
          </a:p>
          <a:p>
            <a:r>
              <a:t>Flexible funding to support meaningful capacity </a:t>
            </a:r>
            <a:r>
              <a:rPr lang="en-US"/>
              <a:t>building investments</a:t>
            </a:r>
            <a:endParaRPr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9768" y="1446146"/>
            <a:ext cx="5590032" cy="47010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r>
              <a:rPr lang="en-US" sz="2600" dirty="0"/>
              <a:t>Sign up for e-newsletter for updates and future opportunities</a:t>
            </a:r>
          </a:p>
          <a:p>
            <a:pPr marL="0" indent="0">
              <a:buNone/>
            </a:pPr>
            <a:endParaRPr lang="en-US" sz="2600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have further questions, please contact our Finance and Grants Manager,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Luke Wallace, luke.wallace@conehealth.com</a:t>
            </a:r>
          </a:p>
          <a:p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FA96DF-DF08-7814-3AC1-614A3D891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0743" y="1446145"/>
            <a:ext cx="4701089" cy="470108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9704"/>
            <a:ext cx="10515600" cy="745959"/>
          </a:xfrm>
        </p:spPr>
        <p:txBody>
          <a:bodyPr anchor="ctr">
            <a:normAutofit/>
          </a:bodyPr>
          <a:lstStyle/>
          <a:p>
            <a:r>
              <a:t>Q&amp;A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e Health Foundation">
  <a:themeElements>
    <a:clrScheme name="Cone Health Foundation">
      <a:dk1>
        <a:srgbClr val="000000"/>
      </a:dk1>
      <a:lt1>
        <a:srgbClr val="FFFFFF"/>
      </a:lt1>
      <a:dk2>
        <a:srgbClr val="6C54A3"/>
      </a:dk2>
      <a:lt2>
        <a:srgbClr val="E7E6E6"/>
      </a:lt2>
      <a:accent1>
        <a:srgbClr val="FCB533"/>
      </a:accent1>
      <a:accent2>
        <a:srgbClr val="DE6524"/>
      </a:accent2>
      <a:accent3>
        <a:srgbClr val="A3CF55"/>
      </a:accent3>
      <a:accent4>
        <a:srgbClr val="0FADB6"/>
      </a:accent4>
      <a:accent5>
        <a:srgbClr val="B82024"/>
      </a:accent5>
      <a:accent6>
        <a:srgbClr val="6E963E"/>
      </a:accent6>
      <a:hlink>
        <a:srgbClr val="6C54A3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F_ppt_template_r201.potx  -  Read-Only" id="{67CCE353-E774-46FD-B98A-916760199104}" vid="{9F7FAF6E-20A5-47D5-A028-868803A0A1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CHF_ppt_template_r201</Template>
  <TotalTime>6970</TotalTime>
  <Words>381</Words>
  <Application>Microsoft Office PowerPoint</Application>
  <PresentationFormat>Widescreen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Cone Health Foundation</vt:lpstr>
      <vt:lpstr>Capacity Building Support Grant September 10, 2025 </vt:lpstr>
      <vt:lpstr>The Opportunity: Capacity Building Support Grant </vt:lpstr>
      <vt:lpstr>Capacity Building: What It Is vs. What It Is Not</vt:lpstr>
      <vt:lpstr>Who Should Apply?</vt:lpstr>
      <vt:lpstr>PowerPoint Presentation</vt:lpstr>
      <vt:lpstr>Anticipated Grant Amounts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Pinder, Jamilla</dc:creator>
  <cp:lastModifiedBy>Pinder, Jamilla</cp:lastModifiedBy>
  <cp:revision>11</cp:revision>
  <cp:lastPrinted>2025-09-12T13:55:12Z</cp:lastPrinted>
  <dcterms:created xsi:type="dcterms:W3CDTF">2025-08-21T20:54:25Z</dcterms:created>
  <dcterms:modified xsi:type="dcterms:W3CDTF">2025-09-12T14:58:51Z</dcterms:modified>
</cp:coreProperties>
</file>